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y="5143500" cx="9144000"/>
  <p:notesSz cx="6858000" cy="9144000"/>
  <p:embeddedFontLst>
    <p:embeddedFont>
      <p:font typeface="Lato"/>
      <p:regular r:id="rId17"/>
      <p:bold r:id="rId18"/>
      <p:italic r:id="rId19"/>
      <p:boldItalic r:id="rId20"/>
    </p:embeddedFont>
    <p:embeddedFont>
      <p:font typeface="Montserrat"/>
      <p:regular r:id="rId21"/>
      <p:bold r:id="rId22"/>
      <p:italic r:id="rId23"/>
      <p:boldItalic r:id="rId24"/>
    </p:embeddedFont>
    <p:embeddedFont>
      <p:font typeface="Helvetica Neue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9" roundtripDataSignature="AMtx7miOEpOM7P4fa00eOAmAHJottS88b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1" name="Sonia Espinoza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Italic.fntdata"/><Relationship Id="rId22" Type="http://schemas.openxmlformats.org/officeDocument/2006/relationships/font" Target="fonts/Montserrat-bold.fntdata"/><Relationship Id="rId21" Type="http://schemas.openxmlformats.org/officeDocument/2006/relationships/font" Target="fonts/Montserrat-regular.fntdata"/><Relationship Id="rId24" Type="http://schemas.openxmlformats.org/officeDocument/2006/relationships/font" Target="fonts/Montserrat-boldItalic.fntdata"/><Relationship Id="rId23" Type="http://schemas.openxmlformats.org/officeDocument/2006/relationships/font" Target="fonts/Montserrat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font" Target="fonts/HelveticaNeue-bold.fntdata"/><Relationship Id="rId25" Type="http://schemas.openxmlformats.org/officeDocument/2006/relationships/font" Target="fonts/HelveticaNeue-regular.fntdata"/><Relationship Id="rId28" Type="http://schemas.openxmlformats.org/officeDocument/2006/relationships/font" Target="fonts/HelveticaNeue-boldItalic.fntdata"/><Relationship Id="rId27" Type="http://schemas.openxmlformats.org/officeDocument/2006/relationships/font" Target="fonts/HelveticaNeue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font" Target="fonts/Lato-regular.fntdata"/><Relationship Id="rId16" Type="http://schemas.openxmlformats.org/officeDocument/2006/relationships/slide" Target="slides/slide10.xml"/><Relationship Id="rId19" Type="http://schemas.openxmlformats.org/officeDocument/2006/relationships/font" Target="fonts/Lato-italic.fntdata"/><Relationship Id="rId18" Type="http://schemas.openxmlformats.org/officeDocument/2006/relationships/font" Target="fonts/Lato-bold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3-04-03T15:59:56.935">
    <p:pos x="6000" y="100"/>
    <p:text>la diapo con el bundle, debería ser otra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As0NtmSI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8a71149663_1_0:notes"/>
          <p:cNvSpPr txBox="1"/>
          <p:nvPr>
            <p:ph idx="1" type="body"/>
          </p:nvPr>
        </p:nvSpPr>
        <p:spPr>
          <a:xfrm>
            <a:off x="662490" y="3880567"/>
            <a:ext cx="5299800" cy="3676200"/>
          </a:xfrm>
          <a:prstGeom prst="rect">
            <a:avLst/>
          </a:prstGeom>
          <a:noFill/>
          <a:ln>
            <a:noFill/>
          </a:ln>
        </p:spPr>
        <p:txBody>
          <a:bodyPr anchorCtr="0" anchor="t" bIns="86100" lIns="86100" spcFirstLastPara="1" rIns="86100" wrap="square" tIns="861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</p:txBody>
      </p:sp>
      <p:sp>
        <p:nvSpPr>
          <p:cNvPr id="71" name="Google Shape;71;g18a71149663_1_0:notes"/>
          <p:cNvSpPr/>
          <p:nvPr>
            <p:ph idx="2" type="sldImg"/>
          </p:nvPr>
        </p:nvSpPr>
        <p:spPr>
          <a:xfrm>
            <a:off x="588963" y="612775"/>
            <a:ext cx="5446712" cy="30638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100">
              <a:solidFill>
                <a:srgbClr val="3D85C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11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100">
              <a:solidFill>
                <a:srgbClr val="3D85C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100">
              <a:solidFill>
                <a:srgbClr val="3D85C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22b85fb70d3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100">
              <a:solidFill>
                <a:srgbClr val="3D85C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g22b85fb70d3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100">
              <a:solidFill>
                <a:srgbClr val="3D85C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100">
              <a:solidFill>
                <a:srgbClr val="3D85C6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3.png"/><Relationship Id="rId4" Type="http://schemas.openxmlformats.org/officeDocument/2006/relationships/image" Target="../media/image8.png"/><Relationship Id="rId5" Type="http://schemas.openxmlformats.org/officeDocument/2006/relationships/image" Target="../media/image27.jp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9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0" name="Google Shape;50;p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1" name="Google Shape;51;p38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5" name="Google Shape;55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40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8" name="Google Shape;58;p40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tada">
  <p:cSld name="CUSTOM_4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sted-image.pdf" id="63" name="Google Shape;63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824413"/>
            <a:ext cx="9144000" cy="32146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asted-image.pdf" id="64" name="Google Shape;64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80167" y="854862"/>
            <a:ext cx="1263834" cy="1203388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42"/>
          <p:cNvSpPr/>
          <p:nvPr/>
        </p:nvSpPr>
        <p:spPr>
          <a:xfrm>
            <a:off x="3617595" y="1604104"/>
            <a:ext cx="17100" cy="20271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7" name="Google Shape;67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21097" y="1948345"/>
            <a:ext cx="1978294" cy="124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6797" y="4038122"/>
            <a:ext cx="7315200" cy="610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ción">
  <p:cSld name="CUSTOM_6">
    <p:bg>
      <p:bgPr>
        <a:solidFill>
          <a:srgbClr val="106AB0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asted-image.pdf" id="14" name="Google Shape;14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88996" y="1484334"/>
            <a:ext cx="21749" cy="2174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602038" y="3675674"/>
            <a:ext cx="1541553" cy="1467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0"/>
          <p:cNvSpPr/>
          <p:nvPr/>
        </p:nvSpPr>
        <p:spPr>
          <a:xfrm>
            <a:off x="200220" y="0"/>
            <a:ext cx="1215000" cy="949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28600" sx="101000" rotWithShape="0" algn="t" dir="5400000" dist="38100" sy="101000">
              <a:schemeClr val="dk1">
                <a:alpha val="40000"/>
              </a:schemeClr>
            </a:outerShdw>
          </a:effectLst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Helvetica Neue"/>
              <a:buNone/>
            </a:pPr>
            <a:r>
              <a:t/>
            </a:r>
            <a:endParaRPr b="0" i="0" sz="11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" name="Google Shape;17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275" y="238351"/>
            <a:ext cx="748891" cy="47251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0"/>
          <p:cNvSpPr txBox="1"/>
          <p:nvPr>
            <p:ph type="title"/>
          </p:nvPr>
        </p:nvSpPr>
        <p:spPr>
          <a:xfrm>
            <a:off x="2083463" y="1484326"/>
            <a:ext cx="5518500" cy="217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Lato"/>
              <a:buNone/>
              <a:defRPr b="1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Lato"/>
              <a:buNone/>
              <a:defRPr b="1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Lato"/>
              <a:buNone/>
              <a:defRPr b="1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Lato"/>
              <a:buNone/>
              <a:defRPr b="1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Lato"/>
              <a:buNone/>
              <a:defRPr b="1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Lato"/>
              <a:buNone/>
              <a:defRPr b="1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Lato"/>
              <a:buNone/>
              <a:defRPr b="1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Lato"/>
              <a:buNone/>
              <a:defRPr b="1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700"/>
              <a:buFont typeface="Lato"/>
              <a:buNone/>
              <a:defRPr b="1" sz="270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3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3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1" name="Google Shape;31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4" name="Google Shape;34;p3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3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6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2" name="Google Shape;42;p3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3" name="Google Shape;43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6" name="Google Shape;4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18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0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5" Type="http://schemas.openxmlformats.org/officeDocument/2006/relationships/image" Target="../media/image19.jpg"/><Relationship Id="rId6" Type="http://schemas.openxmlformats.org/officeDocument/2006/relationships/image" Target="../media/image18.png"/><Relationship Id="rId7" Type="http://schemas.openxmlformats.org/officeDocument/2006/relationships/image" Target="../media/image25.png"/><Relationship Id="rId8" Type="http://schemas.openxmlformats.org/officeDocument/2006/relationships/image" Target="../media/image1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22.png"/><Relationship Id="rId5" Type="http://schemas.openxmlformats.org/officeDocument/2006/relationships/image" Target="../media/image5.png"/><Relationship Id="rId6" Type="http://schemas.openxmlformats.org/officeDocument/2006/relationships/image" Target="../media/image19.jpg"/><Relationship Id="rId7" Type="http://schemas.openxmlformats.org/officeDocument/2006/relationships/image" Target="../media/image3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3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6.png"/><Relationship Id="rId5" Type="http://schemas.openxmlformats.org/officeDocument/2006/relationships/image" Target="../media/image22.png"/><Relationship Id="rId6" Type="http://schemas.openxmlformats.org/officeDocument/2006/relationships/image" Target="../media/image32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18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31.png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21.png"/><Relationship Id="rId9" Type="http://schemas.openxmlformats.org/officeDocument/2006/relationships/image" Target="../media/image32.png"/><Relationship Id="rId5" Type="http://schemas.openxmlformats.org/officeDocument/2006/relationships/image" Target="../media/image17.png"/><Relationship Id="rId6" Type="http://schemas.openxmlformats.org/officeDocument/2006/relationships/image" Target="../media/image25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9.png"/><Relationship Id="rId10" Type="http://schemas.openxmlformats.org/officeDocument/2006/relationships/image" Target="../media/image34.png"/><Relationship Id="rId12" Type="http://schemas.openxmlformats.org/officeDocument/2006/relationships/hyperlink" Target="https://cens.atlassian.net/wiki/spaces/OD/pages/2022998017/Generaci+n+Bundle+Submit+Health+Event+Request#Bundle-(DDCCSubmitHealthEventRequest)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18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0" Type="http://schemas.openxmlformats.org/officeDocument/2006/relationships/hyperlink" Target="https://cens.atlassian.net/wiki/spaces/OD/pages/2022998017/Generaci+n+Bundle+Submit+Health+Event+Request#QuestionnaireResponse-(DDCCQuestionnaireResponse)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18.png"/><Relationship Id="rId5" Type="http://schemas.openxmlformats.org/officeDocument/2006/relationships/image" Target="../media/image25.png"/><Relationship Id="rId6" Type="http://schemas.openxmlformats.org/officeDocument/2006/relationships/image" Target="../media/image16.png"/><Relationship Id="rId7" Type="http://schemas.openxmlformats.org/officeDocument/2006/relationships/image" Target="../media/image22.png"/><Relationship Id="rId8" Type="http://schemas.openxmlformats.org/officeDocument/2006/relationships/image" Target="../media/image32.pn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hyperlink" Target="https://cens.atlassian.net/wiki/spaces/OD/pages/2022998017/Generaci+n+Bundle+Submit+Health+Event+Request#Operaci%C3%B3n-%24validate%3A-Validaci%C3%B3n-de-recursos-en-HL7-FHIR" TargetMode="External"/><Relationship Id="rId10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17.png"/><Relationship Id="rId9" Type="http://schemas.openxmlformats.org/officeDocument/2006/relationships/image" Target="../media/image32.png"/><Relationship Id="rId5" Type="http://schemas.openxmlformats.org/officeDocument/2006/relationships/hyperlink" Target="https://ops-fhir.cens.cl/" TargetMode="External"/><Relationship Id="rId6" Type="http://schemas.openxmlformats.org/officeDocument/2006/relationships/image" Target="../media/image25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8a71149663_1_0"/>
          <p:cNvSpPr/>
          <p:nvPr/>
        </p:nvSpPr>
        <p:spPr>
          <a:xfrm>
            <a:off x="0" y="-16865"/>
            <a:ext cx="9144000" cy="833400"/>
          </a:xfrm>
          <a:prstGeom prst="rect">
            <a:avLst/>
          </a:prstGeom>
          <a:solidFill>
            <a:srgbClr val="106BB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74" name="Google Shape;74;g18a71149663_1_0"/>
          <p:cNvSpPr/>
          <p:nvPr/>
        </p:nvSpPr>
        <p:spPr>
          <a:xfrm>
            <a:off x="0" y="4830349"/>
            <a:ext cx="9144000" cy="316800"/>
          </a:xfrm>
          <a:prstGeom prst="rect">
            <a:avLst/>
          </a:prstGeom>
          <a:solidFill>
            <a:srgbClr val="E3444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descr="Logotipo&#10;&#10;Descripción generada automáticamente" id="75" name="Google Shape;75;g18a71149663_1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150" y="225430"/>
            <a:ext cx="905525" cy="435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g18a71149663_1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69300" y="245602"/>
            <a:ext cx="1404205" cy="372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g18a71149663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2336" y="1575559"/>
            <a:ext cx="3094200" cy="23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g18a71149663_1_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55221" y="150283"/>
            <a:ext cx="867867" cy="48548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9" name="Google Shape;79;g18a71149663_1_0"/>
          <p:cNvCxnSpPr/>
          <p:nvPr/>
        </p:nvCxnSpPr>
        <p:spPr>
          <a:xfrm>
            <a:off x="3623982" y="1633818"/>
            <a:ext cx="0" cy="2060700"/>
          </a:xfrm>
          <a:prstGeom prst="straightConnector1">
            <a:avLst/>
          </a:prstGeom>
          <a:noFill/>
          <a:ln cap="flat" cmpd="sng" w="28575">
            <a:solidFill>
              <a:srgbClr val="096CC5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80" name="Google Shape;80;g18a71149663_1_0"/>
          <p:cNvPicPr preferRelativeResize="0"/>
          <p:nvPr/>
        </p:nvPicPr>
        <p:blipFill rotWithShape="1">
          <a:blip r:embed="rId7">
            <a:alphaModFix amt="80000"/>
          </a:blip>
          <a:srcRect b="0" l="0" r="0" t="0"/>
          <a:stretch/>
        </p:blipFill>
        <p:spPr>
          <a:xfrm>
            <a:off x="6230516" y="152022"/>
            <a:ext cx="2833334" cy="4590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g18a71149663_1_0"/>
          <p:cNvSpPr txBox="1"/>
          <p:nvPr/>
        </p:nvSpPr>
        <p:spPr>
          <a:xfrm>
            <a:off x="3848775" y="1755150"/>
            <a:ext cx="4787100" cy="102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6AB0"/>
              </a:buClr>
              <a:buSzPts val="2700"/>
              <a:buFont typeface="Arial"/>
              <a:buNone/>
            </a:pPr>
            <a:r>
              <a:rPr b="1" i="0" lang="en-US" sz="1900" u="none" cap="none" strike="noStrike">
                <a:solidFill>
                  <a:srgbClr val="106AB0"/>
                </a:solidFill>
                <a:latin typeface="Lato"/>
                <a:ea typeface="Lato"/>
                <a:cs typeface="Lato"/>
                <a:sym typeface="Lato"/>
              </a:rPr>
              <a:t>Seminarios OPS DDCC/RACSEL LACPASS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106AB0"/>
                </a:solidFill>
                <a:latin typeface="Lato"/>
                <a:ea typeface="Lato"/>
                <a:cs typeface="Lato"/>
                <a:sym typeface="Lato"/>
              </a:rPr>
              <a:t>"Generación Bundle:</a:t>
            </a:r>
            <a:r>
              <a:rPr b="0" i="0" lang="en-US" sz="2400" u="none" cap="none" strike="noStrike">
                <a:solidFill>
                  <a:srgbClr val="172B4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1800" u="none" cap="none" strike="noStrike">
                <a:solidFill>
                  <a:srgbClr val="106AB0"/>
                </a:solidFill>
                <a:latin typeface="Lato"/>
                <a:ea typeface="Lato"/>
                <a:cs typeface="Lato"/>
                <a:sym typeface="Lato"/>
              </a:rPr>
              <a:t>Submit Health Event Request”</a:t>
            </a:r>
            <a:endParaRPr b="0" i="0" sz="1800" u="none" cap="none" strike="noStrike">
              <a:solidFill>
                <a:srgbClr val="106AB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6AB0"/>
              </a:buClr>
              <a:buSzPts val="2200"/>
              <a:buFont typeface="Arial"/>
              <a:buNone/>
            </a:pPr>
            <a:r>
              <a:rPr b="1" i="0" lang="en-US" sz="1600" u="none" cap="none" strike="noStrike">
                <a:solidFill>
                  <a:srgbClr val="666666"/>
                </a:solidFill>
                <a:latin typeface="Lato"/>
                <a:ea typeface="Lato"/>
                <a:cs typeface="Lato"/>
                <a:sym typeface="Lato"/>
              </a:rPr>
              <a:t>Pan American Health Organization</a:t>
            </a:r>
            <a:endParaRPr b="1" i="0" sz="1600" u="none" cap="none" strike="noStrike">
              <a:solidFill>
                <a:srgbClr val="666666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2" name="Google Shape;82;g18a71149663_1_0"/>
          <p:cNvSpPr txBox="1"/>
          <p:nvPr/>
        </p:nvSpPr>
        <p:spPr>
          <a:xfrm>
            <a:off x="3848764" y="3018050"/>
            <a:ext cx="3032700" cy="50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6775" lIns="26775" spcFirstLastPara="1" rIns="26775" wrap="square" tIns="267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6AB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106AB0"/>
                </a:solidFill>
                <a:latin typeface="Lato"/>
                <a:ea typeface="Lato"/>
                <a:cs typeface="Lato"/>
                <a:sym typeface="Lato"/>
              </a:rPr>
              <a:t>Jorge Mansilla, </a:t>
            </a:r>
            <a:endParaRPr b="1" i="0" sz="1400" u="none" cap="none" strike="noStrike">
              <a:solidFill>
                <a:srgbClr val="106AB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6AB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106AB0"/>
                </a:solidFill>
                <a:latin typeface="Lato"/>
                <a:ea typeface="Lato"/>
                <a:cs typeface="Lato"/>
                <a:sym typeface="Lato"/>
              </a:rPr>
              <a:t>Ingeniero CENS</a:t>
            </a:r>
            <a:endParaRPr b="0" i="1" sz="1400" u="none" cap="none" strike="noStrike">
              <a:solidFill>
                <a:srgbClr val="106AB0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6AB0"/>
              </a:buClr>
              <a:buSzPts val="1400"/>
              <a:buFont typeface="Arial"/>
              <a:buNone/>
            </a:pPr>
            <a:r>
              <a:rPr b="0" i="1" lang="en-US" sz="1400" u="none" cap="none" strike="noStrike">
                <a:solidFill>
                  <a:srgbClr val="106AB0"/>
                </a:solidFill>
                <a:latin typeface="Lato"/>
                <a:ea typeface="Lato"/>
                <a:cs typeface="Lato"/>
                <a:sym typeface="Lato"/>
              </a:rPr>
              <a:t>Msc. Informática Médica</a:t>
            </a:r>
            <a:endParaRPr b="0" i="1" sz="1400" u="none" cap="none" strike="noStrike">
              <a:solidFill>
                <a:srgbClr val="106AB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5057775"/>
            <a:ext cx="9144000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/>
        </p:nvSpPr>
        <p:spPr>
          <a:xfrm>
            <a:off x="0" y="0"/>
            <a:ext cx="30000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</a:pPr>
            <a:r>
              <a:rPr b="1" i="0" lang="en-US" sz="2700" u="none" cap="none" strike="noStrike">
                <a:solidFill>
                  <a:srgbClr val="0F6BB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i="0" sz="2700" u="none" cap="none" strike="noStrike">
              <a:solidFill>
                <a:srgbClr val="0F6BB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3846375" y="2000073"/>
            <a:ext cx="3138600" cy="14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US" sz="3200" u="none" cap="none" strike="noStrike">
                <a:solidFill>
                  <a:srgbClr val="106AB0"/>
                </a:solidFill>
                <a:latin typeface="Lato"/>
                <a:ea typeface="Lato"/>
                <a:cs typeface="Lato"/>
                <a:sym typeface="Lato"/>
              </a:rPr>
              <a:t>Jorge Mansilla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US" sz="1600" u="none" cap="none" strike="noStrike">
                <a:solidFill>
                  <a:srgbClr val="106AB0"/>
                </a:solidFill>
                <a:latin typeface="Lato"/>
                <a:ea typeface="Lato"/>
                <a:cs typeface="Lato"/>
                <a:sym typeface="Lato"/>
              </a:rPr>
              <a:t>Ingeniero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b="1" i="0" lang="en-US" sz="1600" u="none" cap="none" strike="noStrike">
                <a:solidFill>
                  <a:srgbClr val="106AB0"/>
                </a:solidFill>
                <a:latin typeface="Lato"/>
                <a:ea typeface="Lato"/>
                <a:cs typeface="Lato"/>
                <a:sym typeface="Lato"/>
              </a:rPr>
              <a:t>jmansilla@cens.cl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en-US" sz="1600" u="none" cap="none" strike="noStrike">
                <a:solidFill>
                  <a:srgbClr val="106AB0"/>
                </a:solidFill>
                <a:latin typeface="Lato"/>
                <a:ea typeface="Lato"/>
                <a:cs typeface="Lato"/>
                <a:sym typeface="Lato"/>
              </a:rPr>
              <a:t>www.cens.cl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100" u="none" cap="none" strike="noStrik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7"/>
          <p:cNvSpPr/>
          <p:nvPr/>
        </p:nvSpPr>
        <p:spPr>
          <a:xfrm flipH="1">
            <a:off x="3675253" y="2085917"/>
            <a:ext cx="8700" cy="12939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 rot="1007780">
            <a:off x="4384154" y="589829"/>
            <a:ext cx="4273099" cy="12929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E6EB7"/>
                </a:solidFill>
                <a:latin typeface="Lato"/>
                <a:ea typeface="Lato"/>
                <a:cs typeface="Lato"/>
                <a:sym typeface="Lato"/>
              </a:rPr>
              <a:t>Dudas?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E6EB7"/>
                </a:solidFill>
                <a:latin typeface="Lato"/>
                <a:ea typeface="Lato"/>
                <a:cs typeface="Lato"/>
                <a:sym typeface="Lato"/>
              </a:rPr>
              <a:t>Consultas?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27"/>
          <p:cNvPicPr preferRelativeResize="0"/>
          <p:nvPr/>
        </p:nvPicPr>
        <p:blipFill rotWithShape="1">
          <a:blip r:embed="rId5">
            <a:alphaModFix/>
          </a:blip>
          <a:srcRect b="13748" l="3175" r="291" t="13751"/>
          <a:stretch/>
        </p:blipFill>
        <p:spPr>
          <a:xfrm>
            <a:off x="1071926" y="1511529"/>
            <a:ext cx="2364161" cy="2364161"/>
          </a:xfrm>
          <a:prstGeom prst="ellipse">
            <a:avLst/>
          </a:prstGeom>
          <a:noFill/>
          <a:ln>
            <a:noFill/>
          </a:ln>
        </p:spPr>
      </p:pic>
      <p:sp>
        <p:nvSpPr>
          <p:cNvPr id="208" name="Google Shape;208;p27"/>
          <p:cNvSpPr txBox="1"/>
          <p:nvPr/>
        </p:nvSpPr>
        <p:spPr>
          <a:xfrm rot="-1181583">
            <a:off x="4480083" y="3339291"/>
            <a:ext cx="4273236" cy="7389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rgbClr val="2E6EB7"/>
                </a:solidFill>
                <a:latin typeface="Lato"/>
                <a:ea typeface="Lato"/>
                <a:cs typeface="Lato"/>
                <a:sym typeface="Lato"/>
              </a:rPr>
              <a:t>Muchas Gracias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27"/>
          <p:cNvPicPr preferRelativeResize="0"/>
          <p:nvPr/>
        </p:nvPicPr>
        <p:blipFill rotWithShape="1">
          <a:blip r:embed="rId6">
            <a:alphaModFix amt="80000"/>
          </a:blip>
          <a:srcRect b="0" l="0" r="0" t="0"/>
          <a:stretch/>
        </p:blipFill>
        <p:spPr>
          <a:xfrm>
            <a:off x="7849187" y="34290"/>
            <a:ext cx="1294813" cy="971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5057775"/>
            <a:ext cx="91440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7"/>
          <p:cNvPicPr preferRelativeResize="0"/>
          <p:nvPr/>
        </p:nvPicPr>
        <p:blipFill rotWithShape="1">
          <a:blip r:embed="rId7">
            <a:alphaModFix amt="80000"/>
          </a:blip>
          <a:srcRect b="0" l="0" r="0" t="0"/>
          <a:stretch/>
        </p:blipFill>
        <p:spPr>
          <a:xfrm>
            <a:off x="5740648" y="4506439"/>
            <a:ext cx="3403352" cy="55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98249" y="4462481"/>
            <a:ext cx="1069897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213" name="Google Shape;213;p27"/>
          <p:cNvPicPr preferRelativeResize="0"/>
          <p:nvPr/>
        </p:nvPicPr>
        <p:blipFill rotWithShape="1">
          <a:blip r:embed="rId9">
            <a:alphaModFix/>
          </a:blip>
          <a:srcRect b="12125" l="6593" r="7526" t="6623"/>
          <a:stretch/>
        </p:blipFill>
        <p:spPr>
          <a:xfrm>
            <a:off x="131067" y="4590546"/>
            <a:ext cx="967182" cy="4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020663" y="4590546"/>
            <a:ext cx="1721558" cy="467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8249" y="4462481"/>
            <a:ext cx="1069897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88" name="Google Shape;88;p4"/>
          <p:cNvPicPr preferRelativeResize="0"/>
          <p:nvPr/>
        </p:nvPicPr>
        <p:blipFill rotWithShape="1">
          <a:blip r:embed="rId4">
            <a:alphaModFix/>
          </a:blip>
          <a:srcRect b="12126" l="6593" r="7526" t="6623"/>
          <a:stretch/>
        </p:blipFill>
        <p:spPr>
          <a:xfrm>
            <a:off x="131067" y="4590546"/>
            <a:ext cx="967182" cy="4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305300" y="76207"/>
            <a:ext cx="476250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4"/>
          <p:cNvSpPr/>
          <p:nvPr/>
        </p:nvSpPr>
        <p:spPr>
          <a:xfrm>
            <a:off x="3013364" y="2230582"/>
            <a:ext cx="5337023" cy="2836711"/>
          </a:xfrm>
          <a:prstGeom prst="roundRect">
            <a:avLst>
              <a:gd fmla="val 16667" name="adj"/>
            </a:avLst>
          </a:prstGeom>
          <a:solidFill>
            <a:srgbClr val="115F9B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Ingeniero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Centro Nacional en Sistemas de Información en Salud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Miembro Activo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1" lang="en-US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HL7 Chile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1" lang="en-US" sz="1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Consultor Internacional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Organización Panamericana de la Salud (OPS)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1" i="1" sz="1600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1" lang="en-US" sz="1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jmansilla@cens.cl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4"/>
          <p:cNvSpPr/>
          <p:nvPr/>
        </p:nvSpPr>
        <p:spPr>
          <a:xfrm>
            <a:off x="3013364" y="762000"/>
            <a:ext cx="5337023" cy="1413078"/>
          </a:xfrm>
          <a:prstGeom prst="roundRect">
            <a:avLst>
              <a:gd fmla="val 16667" name="adj"/>
            </a:avLst>
          </a:prstGeom>
          <a:solidFill>
            <a:srgbClr val="12609C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i="0" lang="en-US" sz="2625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Jorge Mansilla S.</a:t>
            </a:r>
            <a:endParaRPr b="1" i="0" sz="2625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0" i="0" lang="en-US" sz="2625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Ingeniero en Bioinformática</a:t>
            </a:r>
            <a:endParaRPr b="0" i="0" sz="2625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25"/>
              <a:buFont typeface="Arial"/>
              <a:buNone/>
            </a:pPr>
            <a:r>
              <a:rPr b="1" i="0" lang="en-US" sz="2625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Magister en Informática Médica </a:t>
            </a:r>
            <a:endParaRPr b="1" i="0" sz="2625" u="none" cap="none" strike="noStrike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2" name="Google Shape;92;p4"/>
          <p:cNvPicPr preferRelativeResize="0"/>
          <p:nvPr/>
        </p:nvPicPr>
        <p:blipFill rotWithShape="1">
          <a:blip r:embed="rId6">
            <a:alphaModFix/>
          </a:blip>
          <a:srcRect b="13749" l="3175" r="291" t="13751"/>
          <a:stretch/>
        </p:blipFill>
        <p:spPr>
          <a:xfrm>
            <a:off x="455238" y="1389669"/>
            <a:ext cx="2364161" cy="2364161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3" name="Google Shape;93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20663" y="4590546"/>
            <a:ext cx="1721558" cy="467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3"/>
          <p:cNvSpPr txBox="1"/>
          <p:nvPr>
            <p:ph type="title"/>
          </p:nvPr>
        </p:nvSpPr>
        <p:spPr>
          <a:xfrm>
            <a:off x="2083474" y="890075"/>
            <a:ext cx="6599349" cy="328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</a:pPr>
            <a:r>
              <a:rPr lang="en-US" sz="3035"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Objetivo</a:t>
            </a:r>
            <a:br>
              <a:rPr b="0" lang="en-US" sz="1800"/>
            </a:br>
            <a:r>
              <a:rPr b="0" lang="en-US" sz="1800"/>
              <a:t>El objetivo es entregar el conocimiento y los lineamientos mínimos necesarios para la generación del </a:t>
            </a:r>
            <a:r>
              <a:rPr i="1" lang="en-US" sz="1800">
                <a:extLst>
                  <a:ext uri="http://customooxmlschemas.google.com/">
                    <go:slidesCustomData xmlns:go="http://customooxmlschemas.google.com/" textRoundtripDataId="1"/>
                  </a:ext>
                </a:extLst>
              </a:rPr>
              <a:t>“Bundle”</a:t>
            </a:r>
            <a:r>
              <a:rPr b="0" lang="en-US" sz="1800"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 </a:t>
            </a:r>
            <a:r>
              <a:rPr b="0" lang="en-US" sz="1800"/>
              <a:t>correspondiente al </a:t>
            </a:r>
            <a:r>
              <a:rPr i="1" lang="en-US" sz="1800"/>
              <a:t>“Request”</a:t>
            </a:r>
            <a:r>
              <a:rPr b="0" lang="en-US" sz="1800"/>
              <a:t> de la transacción “</a:t>
            </a:r>
            <a:r>
              <a:rPr i="1" lang="en-US" sz="1800"/>
              <a:t>Submit Health Event” </a:t>
            </a:r>
            <a:r>
              <a:rPr b="0" lang="en-US" sz="1800"/>
              <a:t>definida en el documento “Guía de Implementación WHO Digital Documentation of COVID-19 Certificates (DDCC)”* </a:t>
            </a:r>
            <a:endParaRPr/>
          </a:p>
        </p:txBody>
      </p:sp>
      <p:pic>
        <p:nvPicPr>
          <p:cNvPr id="99" name="Google Shape;99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5300" y="76207"/>
            <a:ext cx="476250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4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249" y="4462481"/>
            <a:ext cx="1069897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101" name="Google Shape;101;p43"/>
          <p:cNvPicPr preferRelativeResize="0"/>
          <p:nvPr/>
        </p:nvPicPr>
        <p:blipFill rotWithShape="1">
          <a:blip r:embed="rId5">
            <a:alphaModFix/>
          </a:blip>
          <a:srcRect b="12125" l="6593" r="7526" t="6623"/>
          <a:stretch/>
        </p:blipFill>
        <p:spPr>
          <a:xfrm>
            <a:off x="131067" y="4590546"/>
            <a:ext cx="967182" cy="4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20663" y="4590546"/>
            <a:ext cx="1721558" cy="467229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43"/>
          <p:cNvSpPr txBox="1"/>
          <p:nvPr/>
        </p:nvSpPr>
        <p:spPr>
          <a:xfrm>
            <a:off x="4932218" y="4881890"/>
            <a:ext cx="3872345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* https://worldhealthorganization.github.io/ddcc/index.html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5300" y="76207"/>
            <a:ext cx="4762500" cy="77152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848800" y="847725"/>
            <a:ext cx="6728700" cy="32316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Objetivo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Contexto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○"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Transacción: Submit Health Event</a:t>
            </a:r>
            <a:endParaRPr b="0" i="0" sz="1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Bundle de entrada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○"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Elementos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○"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QuestionnaireResponse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○"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Validación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b="0" i="0" lang="en-US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Ejemplo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t/>
            </a:r>
            <a:endParaRPr b="0" i="0" sz="1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8249" y="4462481"/>
            <a:ext cx="1069897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111" name="Google Shape;111;p3"/>
          <p:cNvPicPr preferRelativeResize="0"/>
          <p:nvPr/>
        </p:nvPicPr>
        <p:blipFill rotWithShape="1">
          <a:blip r:embed="rId5">
            <a:alphaModFix/>
          </a:blip>
          <a:srcRect b="12125" l="6593" r="7526" t="6623"/>
          <a:stretch/>
        </p:blipFill>
        <p:spPr>
          <a:xfrm>
            <a:off x="131067" y="4590546"/>
            <a:ext cx="967182" cy="4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020663" y="4590546"/>
            <a:ext cx="1721558" cy="467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5057775"/>
            <a:ext cx="91440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5">
            <a:alphaModFix amt="80000"/>
          </a:blip>
          <a:srcRect b="0" l="0" r="0" t="0"/>
          <a:stretch/>
        </p:blipFill>
        <p:spPr>
          <a:xfrm>
            <a:off x="4381500" y="4286257"/>
            <a:ext cx="4762500" cy="771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"/>
          <p:cNvPicPr preferRelativeResize="0"/>
          <p:nvPr/>
        </p:nvPicPr>
        <p:blipFill rotWithShape="1">
          <a:blip r:embed="rId6">
            <a:alphaModFix amt="80000"/>
          </a:blip>
          <a:srcRect b="0" l="0" r="0" t="0"/>
          <a:stretch/>
        </p:blipFill>
        <p:spPr>
          <a:xfrm>
            <a:off x="7849195" y="34294"/>
            <a:ext cx="1294813" cy="97167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575525" y="1421600"/>
            <a:ext cx="3309000" cy="26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El Proceso de envío de un evento de salud involucra a dos actores:</a:t>
            </a:r>
            <a:endParaRPr b="0" i="0" sz="1400" u="none" cap="none" strike="noStrike">
              <a:solidFill>
                <a:srgbClr val="0F6B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F6B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Solución digital</a:t>
            </a:r>
            <a:endParaRPr b="0" i="0" sz="1400" u="none" cap="none" strike="noStrike">
              <a:solidFill>
                <a:srgbClr val="0F6B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Servicio de Generación</a:t>
            </a:r>
            <a:endParaRPr b="0" i="0" sz="1400" u="none" cap="none" strike="noStrike">
              <a:solidFill>
                <a:srgbClr val="0F6B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F6B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Puede abarcar los siguientes escenarios para registro de vacunas:</a:t>
            </a:r>
            <a:endParaRPr b="0" i="0" sz="1400" u="none" cap="none" strike="noStrike">
              <a:solidFill>
                <a:srgbClr val="0F6B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F6B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En papel</a:t>
            </a:r>
            <a:endParaRPr b="0" i="0" sz="1400" u="none" cap="none" strike="noStrike">
              <a:solidFill>
                <a:srgbClr val="0F6B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Digital sin conexión a internet</a:t>
            </a:r>
            <a:endParaRPr b="0" i="0" sz="1400" u="none" cap="none" strike="noStrike">
              <a:solidFill>
                <a:srgbClr val="0F6B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0" marL="45720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en-US" sz="14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Digital en línea</a:t>
            </a:r>
            <a:endParaRPr b="0" i="0" sz="1400" u="none" cap="none" strike="noStrike">
              <a:solidFill>
                <a:srgbClr val="0F6B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4289225" y="3759275"/>
            <a:ext cx="4118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b="0" i="0" lang="en-US" sz="800" u="none" cap="none" strike="noStrike">
                <a:solidFill>
                  <a:schemeClr val="accent5"/>
                </a:solidFill>
                <a:latin typeface="Lato"/>
                <a:ea typeface="Lato"/>
                <a:cs typeface="Lato"/>
                <a:sym typeface="Lato"/>
              </a:rPr>
              <a:t>https://worldhealthorganization.github.io/ddcc/transactions.html#submit-health-event</a:t>
            </a:r>
            <a:endParaRPr b="0" i="0" sz="800" u="none" cap="none" strike="noStrike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036975" y="1080057"/>
            <a:ext cx="4118228" cy="252681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4" name="Google Shape;124;p5"/>
          <p:cNvGrpSpPr/>
          <p:nvPr/>
        </p:nvGrpSpPr>
        <p:grpSpPr>
          <a:xfrm>
            <a:off x="1" y="4442920"/>
            <a:ext cx="3683931" cy="700571"/>
            <a:chOff x="53726" y="6076470"/>
            <a:chExt cx="3683931" cy="700571"/>
          </a:xfrm>
        </p:grpSpPr>
        <p:pic>
          <p:nvPicPr>
            <p:cNvPr descr="Logotipo&#10;&#10;Descripción generada automáticamente" id="125" name="Google Shape;125;p5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3726" y="6195715"/>
              <a:ext cx="1207367" cy="5813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5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2214657" y="6235073"/>
              <a:ext cx="1523000" cy="4133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7" name="Google Shape;127;p5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1120022" y="6076470"/>
              <a:ext cx="1157157" cy="64731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8" name="Google Shape;128;p5"/>
          <p:cNvSpPr txBox="1"/>
          <p:nvPr/>
        </p:nvSpPr>
        <p:spPr>
          <a:xfrm>
            <a:off x="228625" y="339475"/>
            <a:ext cx="81228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400" u="none" cap="none" strike="noStrike">
                <a:solidFill>
                  <a:srgbClr val="0F6BB0"/>
                </a:solidFill>
                <a:latin typeface="Montserrat"/>
                <a:ea typeface="Montserrat"/>
                <a:cs typeface="Montserrat"/>
                <a:sym typeface="Montserrat"/>
              </a:rPr>
              <a:t>Contexto – Transacción: Submit Health Event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"/>
            <a:ext cx="9144000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5057775"/>
            <a:ext cx="9144000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1"/>
          <p:cNvSpPr txBox="1"/>
          <p:nvPr/>
        </p:nvSpPr>
        <p:spPr>
          <a:xfrm>
            <a:off x="228625" y="339475"/>
            <a:ext cx="81228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400" u="none" cap="none" strike="noStrike">
                <a:solidFill>
                  <a:srgbClr val="0F6BB0"/>
                </a:solidFill>
                <a:latin typeface="Montserrat"/>
                <a:ea typeface="Montserrat"/>
                <a:cs typeface="Montserrat"/>
                <a:sym typeface="Montserrat"/>
              </a:rPr>
              <a:t>Contexto – Transacción: Submit Health Event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 rot="10800000">
            <a:off x="6684300" y="253625"/>
            <a:ext cx="156900" cy="201000"/>
          </a:xfrm>
          <a:prstGeom prst="foldedCorner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 txBox="1"/>
          <p:nvPr/>
        </p:nvSpPr>
        <p:spPr>
          <a:xfrm>
            <a:off x="228625" y="1066650"/>
            <a:ext cx="828660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6BB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Guía de implementación (https://worldhealthorganization.github.io/ddcc/)</a:t>
            </a:r>
            <a:endParaRPr b="0" i="0" sz="1600" u="none" cap="none" strike="noStrike">
              <a:solidFill>
                <a:srgbClr val="0F6BB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6BB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Perfil con las diferentes entradas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6BB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Bundle con entrada QuestionnaireResponse directamente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1" y="5057775"/>
            <a:ext cx="91440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1"/>
          <p:cNvPicPr preferRelativeResize="0"/>
          <p:nvPr/>
        </p:nvPicPr>
        <p:blipFill rotWithShape="1">
          <a:blip r:embed="rId6">
            <a:alphaModFix amt="80000"/>
          </a:blip>
          <a:srcRect b="0" l="0" r="0" t="0"/>
          <a:stretch/>
        </p:blipFill>
        <p:spPr>
          <a:xfrm>
            <a:off x="5740648" y="4506439"/>
            <a:ext cx="3403352" cy="55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8249" y="4462481"/>
            <a:ext cx="1069897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141" name="Google Shape;141;p11"/>
          <p:cNvPicPr preferRelativeResize="0"/>
          <p:nvPr/>
        </p:nvPicPr>
        <p:blipFill rotWithShape="1">
          <a:blip r:embed="rId8">
            <a:alphaModFix/>
          </a:blip>
          <a:srcRect b="12125" l="6593" r="7526" t="6623"/>
          <a:stretch/>
        </p:blipFill>
        <p:spPr>
          <a:xfrm>
            <a:off x="131067" y="4590546"/>
            <a:ext cx="967182" cy="4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20663" y="4590546"/>
            <a:ext cx="1721558" cy="46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1"/>
          <p:cNvPicPr preferRelativeResize="0"/>
          <p:nvPr/>
        </p:nvPicPr>
        <p:blipFill rotWithShape="1">
          <a:blip r:embed="rId10">
            <a:alphaModFix amt="80000"/>
          </a:blip>
          <a:srcRect b="0" l="0" r="0" t="0"/>
          <a:stretch/>
        </p:blipFill>
        <p:spPr>
          <a:xfrm>
            <a:off x="7849187" y="34290"/>
            <a:ext cx="1294813" cy="97167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" name="Google Shape;144;p11"/>
          <p:cNvGrpSpPr/>
          <p:nvPr/>
        </p:nvGrpSpPr>
        <p:grpSpPr>
          <a:xfrm>
            <a:off x="2881442" y="1827061"/>
            <a:ext cx="3760805" cy="2854793"/>
            <a:chOff x="2491522" y="1735750"/>
            <a:chExt cx="3760805" cy="2854793"/>
          </a:xfrm>
        </p:grpSpPr>
        <p:pic>
          <p:nvPicPr>
            <p:cNvPr id="145" name="Google Shape;145;p11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2491522" y="1735750"/>
              <a:ext cx="3760805" cy="2854793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313"/>
                </a:srgbClr>
              </a:outerShdw>
            </a:effectLst>
          </p:spPr>
        </p:pic>
        <p:sp>
          <p:nvSpPr>
            <p:cNvPr id="146" name="Google Shape;146;p11"/>
            <p:cNvSpPr txBox="1"/>
            <p:nvPr/>
          </p:nvSpPr>
          <p:spPr>
            <a:xfrm>
              <a:off x="3824121" y="1867956"/>
              <a:ext cx="24282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1" lang="en-US" sz="1100" u="none" cap="none" strike="noStrike">
                  <a:solidFill>
                    <a:srgbClr val="0F6BB0"/>
                  </a:solidFill>
                  <a:latin typeface="Arial"/>
                  <a:ea typeface="Arial"/>
                  <a:cs typeface="Arial"/>
                  <a:sym typeface="Arial"/>
                </a:rPr>
                <a:t>Modelo sencillo para la construcción del mensaje con ambas variantes Parameters y QuestionnaireResponse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g22b85fb70d3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g22b85fb70d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5057775"/>
            <a:ext cx="9144000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g22b85fb70d3_0_0"/>
          <p:cNvSpPr txBox="1"/>
          <p:nvPr/>
        </p:nvSpPr>
        <p:spPr>
          <a:xfrm>
            <a:off x="228625" y="339475"/>
            <a:ext cx="8122800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700" u="none" cap="none" strike="noStrike">
                <a:solidFill>
                  <a:srgbClr val="0F6BB0"/>
                </a:solidFill>
                <a:latin typeface="Montserrat"/>
                <a:ea typeface="Montserrat"/>
                <a:cs typeface="Montserrat"/>
                <a:sym typeface="Montserrat"/>
              </a:rPr>
              <a:t>Bundle - Estructura General</a:t>
            </a:r>
            <a:endParaRPr b="1" i="0" sz="2700" u="none" cap="none" strike="noStrike">
              <a:solidFill>
                <a:srgbClr val="0F6BB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b="1" i="0" sz="2700" u="none" cap="none" strike="noStrike">
              <a:solidFill>
                <a:srgbClr val="0F6BB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g22b85fb70d3_0_0"/>
          <p:cNvPicPr preferRelativeResize="0"/>
          <p:nvPr/>
        </p:nvPicPr>
        <p:blipFill rotWithShape="1">
          <a:blip r:embed="rId5">
            <a:alphaModFix amt="80000"/>
          </a:blip>
          <a:srcRect b="0" l="0" r="0" t="0"/>
          <a:stretch/>
        </p:blipFill>
        <p:spPr>
          <a:xfrm>
            <a:off x="5740648" y="4506439"/>
            <a:ext cx="3403353" cy="55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g22b85fb70d3_0_0"/>
          <p:cNvPicPr preferRelativeResize="0"/>
          <p:nvPr/>
        </p:nvPicPr>
        <p:blipFill rotWithShape="1">
          <a:blip r:embed="rId6">
            <a:alphaModFix amt="80000"/>
          </a:blip>
          <a:srcRect b="0" l="0" r="0" t="0"/>
          <a:stretch/>
        </p:blipFill>
        <p:spPr>
          <a:xfrm>
            <a:off x="7849187" y="34290"/>
            <a:ext cx="1294813" cy="9716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g22b85fb70d3_0_0"/>
          <p:cNvSpPr/>
          <p:nvPr/>
        </p:nvSpPr>
        <p:spPr>
          <a:xfrm rot="10800000">
            <a:off x="6684300" y="253625"/>
            <a:ext cx="156900" cy="201000"/>
          </a:xfrm>
          <a:prstGeom prst="foldedCorner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7" name="Google Shape;157;g22b85fb70d3_0_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8249" y="4462481"/>
            <a:ext cx="1069897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158" name="Google Shape;158;g22b85fb70d3_0_0"/>
          <p:cNvPicPr preferRelativeResize="0"/>
          <p:nvPr/>
        </p:nvPicPr>
        <p:blipFill rotWithShape="1">
          <a:blip r:embed="rId8">
            <a:alphaModFix/>
          </a:blip>
          <a:srcRect b="12129" l="6595" r="7522" t="6620"/>
          <a:stretch/>
        </p:blipFill>
        <p:spPr>
          <a:xfrm>
            <a:off x="131067" y="4590546"/>
            <a:ext cx="967182" cy="4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g22b85fb70d3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20663" y="4590546"/>
            <a:ext cx="1721557" cy="4672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0" name="Google Shape;160;g22b85fb70d3_0_0"/>
          <p:cNvGrpSpPr/>
          <p:nvPr/>
        </p:nvGrpSpPr>
        <p:grpSpPr>
          <a:xfrm>
            <a:off x="743527" y="784699"/>
            <a:ext cx="6132928" cy="3878236"/>
            <a:chOff x="1098250" y="1060375"/>
            <a:chExt cx="4841276" cy="3052047"/>
          </a:xfrm>
        </p:grpSpPr>
        <p:pic>
          <p:nvPicPr>
            <p:cNvPr id="161" name="Google Shape;161;g22b85fb70d3_0_0"/>
            <p:cNvPicPr preferRelativeResize="0"/>
            <p:nvPr/>
          </p:nvPicPr>
          <p:blipFill rotWithShape="1">
            <a:blip r:embed="rId10">
              <a:alphaModFix/>
            </a:blip>
            <a:srcRect b="97362" l="14691" r="15383" t="0"/>
            <a:stretch/>
          </p:blipFill>
          <p:spPr>
            <a:xfrm>
              <a:off x="1098250" y="1060375"/>
              <a:ext cx="4245274" cy="857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g22b85fb70d3_0_0"/>
            <p:cNvPicPr preferRelativeResize="0"/>
            <p:nvPr/>
          </p:nvPicPr>
          <p:blipFill rotWithShape="1">
            <a:blip r:embed="rId11">
              <a:alphaModFix/>
            </a:blip>
            <a:srcRect b="5014" l="15338" r="14104" t="8517"/>
            <a:stretch/>
          </p:blipFill>
          <p:spPr>
            <a:xfrm>
              <a:off x="1147772" y="1149055"/>
              <a:ext cx="4791754" cy="29633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g22b85fb70d3_0_0"/>
          <p:cNvSpPr txBox="1"/>
          <p:nvPr/>
        </p:nvSpPr>
        <p:spPr>
          <a:xfrm>
            <a:off x="6144000" y="4830650"/>
            <a:ext cx="3000000" cy="354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 https://www.hl7.org/fhir/bundle.html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22b85fb70d3_0_0">
            <a:hlinkClick r:id="rId12"/>
          </p:cNvPr>
          <p:cNvSpPr/>
          <p:nvPr/>
        </p:nvSpPr>
        <p:spPr>
          <a:xfrm>
            <a:off x="7135773" y="1955475"/>
            <a:ext cx="1716000" cy="7656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 al Bundle (estructura)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5057775"/>
            <a:ext cx="9144000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14"/>
          <p:cNvSpPr txBox="1"/>
          <p:nvPr/>
        </p:nvSpPr>
        <p:spPr>
          <a:xfrm>
            <a:off x="325583" y="339475"/>
            <a:ext cx="7633854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2000" u="none" cap="none" strike="noStrike">
                <a:solidFill>
                  <a:srgbClr val="0F6BB0"/>
                </a:solidFill>
                <a:latin typeface="Montserrat"/>
                <a:ea typeface="Montserrat"/>
                <a:cs typeface="Montserrat"/>
                <a:sym typeface="Montserrat"/>
              </a:rPr>
              <a:t>QuestionnaireResponse (DDCCQuestionnaireResponse)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14"/>
          <p:cNvSpPr/>
          <p:nvPr/>
        </p:nvSpPr>
        <p:spPr>
          <a:xfrm rot="10800000">
            <a:off x="6684300" y="253625"/>
            <a:ext cx="156900" cy="201000"/>
          </a:xfrm>
          <a:prstGeom prst="foldedCorner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4"/>
          <p:cNvSpPr txBox="1"/>
          <p:nvPr/>
        </p:nvSpPr>
        <p:spPr>
          <a:xfrm>
            <a:off x="228625" y="1066653"/>
            <a:ext cx="7834720" cy="12926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6BB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Corresponde a un conjunto estructurado de preguntas y sus respuestas.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6BB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Preguntas, grupos y subgrupos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6BB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F6BB0"/>
                </a:solidFill>
                <a:latin typeface="Arial"/>
                <a:ea typeface="Arial"/>
                <a:cs typeface="Arial"/>
                <a:sym typeface="Arial"/>
              </a:rPr>
              <a:t>Este recurso se utiliza para contener todas las respuestas del cuestionario (CMD)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5057775"/>
            <a:ext cx="91440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4"/>
          <p:cNvPicPr preferRelativeResize="0"/>
          <p:nvPr/>
        </p:nvPicPr>
        <p:blipFill rotWithShape="1">
          <a:blip r:embed="rId5">
            <a:alphaModFix amt="80000"/>
          </a:blip>
          <a:srcRect b="0" l="0" r="0" t="0"/>
          <a:stretch/>
        </p:blipFill>
        <p:spPr>
          <a:xfrm>
            <a:off x="5740648" y="4506439"/>
            <a:ext cx="3403352" cy="55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98249" y="4462481"/>
            <a:ext cx="1069897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177" name="Google Shape;177;p14"/>
          <p:cNvPicPr preferRelativeResize="0"/>
          <p:nvPr/>
        </p:nvPicPr>
        <p:blipFill rotWithShape="1">
          <a:blip r:embed="rId7">
            <a:alphaModFix/>
          </a:blip>
          <a:srcRect b="12125" l="6593" r="7526" t="6623"/>
          <a:stretch/>
        </p:blipFill>
        <p:spPr>
          <a:xfrm>
            <a:off x="131067" y="4590546"/>
            <a:ext cx="967182" cy="4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020663" y="4590546"/>
            <a:ext cx="1721558" cy="46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4"/>
          <p:cNvPicPr preferRelativeResize="0"/>
          <p:nvPr/>
        </p:nvPicPr>
        <p:blipFill rotWithShape="1">
          <a:blip r:embed="rId9">
            <a:alphaModFix amt="80000"/>
          </a:blip>
          <a:srcRect b="0" l="0" r="0" t="0"/>
          <a:stretch/>
        </p:blipFill>
        <p:spPr>
          <a:xfrm>
            <a:off x="7849187" y="34290"/>
            <a:ext cx="1294813" cy="97167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4">
            <a:hlinkClick r:id="rId10"/>
          </p:cNvPr>
          <p:cNvSpPr/>
          <p:nvPr/>
        </p:nvSpPr>
        <p:spPr>
          <a:xfrm>
            <a:off x="5593060" y="2770381"/>
            <a:ext cx="2770909" cy="62097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 a la descripción del DDCCQuestionnaireResponse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"/>
            <a:ext cx="9144000" cy="342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5057775"/>
            <a:ext cx="9144000" cy="8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5"/>
          <p:cNvSpPr txBox="1"/>
          <p:nvPr/>
        </p:nvSpPr>
        <p:spPr>
          <a:xfrm>
            <a:off x="325583" y="339475"/>
            <a:ext cx="7633854" cy="5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50" spcFirstLastPara="1" rIns="68550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b="1" i="0" lang="en-US" sz="1800" u="none" cap="none" strike="noStrike">
                <a:solidFill>
                  <a:srgbClr val="0F6BB0"/>
                </a:solidFill>
                <a:latin typeface="Montserrat"/>
                <a:ea typeface="Montserrat"/>
                <a:cs typeface="Montserrat"/>
                <a:sym typeface="Montserrat"/>
              </a:rPr>
              <a:t>Operación $validate: Validación de recursos en HL7 FHIR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 rot="10800000">
            <a:off x="6684300" y="253625"/>
            <a:ext cx="156900" cy="201000"/>
          </a:xfrm>
          <a:prstGeom prst="foldedCorner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 txBox="1"/>
          <p:nvPr/>
        </p:nvSpPr>
        <p:spPr>
          <a:xfrm>
            <a:off x="228625" y="1066653"/>
            <a:ext cx="78348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6BB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F6BB0"/>
                </a:solidFill>
                <a:latin typeface="Lato"/>
                <a:ea typeface="Lato"/>
                <a:cs typeface="Lato"/>
                <a:sym typeface="Lato"/>
              </a:rPr>
              <a:t>Gracias a que el estándar proveer ciertas operaciones, entre ellas, validación, por consiguiente l</a:t>
            </a:r>
            <a:r>
              <a:rPr b="0" i="0" lang="en-US" sz="1600" u="none" cap="none" strike="noStrike">
                <a:solidFill>
                  <a:srgbClr val="0F6BB0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3"/>
                  </a:ext>
                </a:extLst>
              </a:rPr>
              <a:t>os servidores HAPI FHIR permiten hacer validaciones de recursos contra alguna version especifica o perfiles propios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6BB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F6BB0"/>
                </a:solidFill>
                <a:latin typeface="Lato"/>
                <a:ea typeface="Lato"/>
                <a:cs typeface="Lato"/>
                <a:sym typeface="Lato"/>
              </a:rPr>
              <a:t>Pare este proyecto, existe un servidor HAPI ya configurado y con todos las definiciones </a:t>
            </a:r>
            <a:r>
              <a:rPr b="0" i="0" lang="en-US" sz="1600" u="none" cap="none" strike="noStrike">
                <a:solidFill>
                  <a:srgbClr val="0F6BB0"/>
                </a:solidFill>
                <a:latin typeface="Lato"/>
                <a:ea typeface="Lato"/>
                <a:cs typeface="Lato"/>
                <a:sym typeface="Lato"/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cargadas</a:t>
            </a:r>
            <a:r>
              <a:rPr b="0" i="0" lang="en-US" sz="1600" u="none" cap="none" strike="noStrike">
                <a:solidFill>
                  <a:srgbClr val="0F6BB0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b="0" i="0" lang="en-US" sz="1600" u="sng" cap="none" strike="noStrike">
                <a:solidFill>
                  <a:schemeClr val="hlink"/>
                </a:solidFill>
                <a:latin typeface="Lato"/>
                <a:ea typeface="Lato"/>
                <a:cs typeface="Lato"/>
                <a:sym typeface="Lato"/>
                <a:hlinkClick r:id="rId5"/>
              </a:rPr>
              <a:t>https://ops-fhir.cens.cl/</a:t>
            </a:r>
            <a:r>
              <a:rPr b="0" i="0" lang="en-US" sz="1600" u="none" cap="none" strike="noStrike">
                <a:solidFill>
                  <a:srgbClr val="0F6BB0"/>
                </a:solidFill>
                <a:latin typeface="Lato"/>
                <a:ea typeface="Lato"/>
                <a:cs typeface="Lato"/>
                <a:sym typeface="Lato"/>
              </a:rPr>
              <a:t>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6BB0"/>
              </a:buClr>
              <a:buSzPts val="20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F6BB0"/>
                </a:solidFill>
                <a:latin typeface="Lato"/>
                <a:ea typeface="Lato"/>
                <a:cs typeface="Lato"/>
                <a:sym typeface="Lato"/>
              </a:rPr>
              <a:t>Para realizar las validaciones, se debe usar el método “</a:t>
            </a:r>
            <a:r>
              <a:rPr b="0" i="1" lang="en-US" sz="1600" u="none" cap="none" strike="noStrike">
                <a:solidFill>
                  <a:srgbClr val="0F6BB0"/>
                </a:solidFill>
                <a:latin typeface="Lato"/>
                <a:ea typeface="Lato"/>
                <a:cs typeface="Lato"/>
                <a:sym typeface="Lato"/>
              </a:rPr>
              <a:t>POST</a:t>
            </a:r>
            <a:r>
              <a:rPr b="0" i="0" lang="en-US" sz="1600" u="none" cap="none" strike="noStrike">
                <a:solidFill>
                  <a:srgbClr val="0F6BB0"/>
                </a:solidFill>
                <a:latin typeface="Lato"/>
                <a:ea typeface="Lato"/>
                <a:cs typeface="Lato"/>
                <a:sym typeface="Lato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58750" lvl="0" marL="28575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F6BB0"/>
              </a:buClr>
              <a:buSzPts val="2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F6BB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0" name="Google Shape;190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5057775"/>
            <a:ext cx="9144000" cy="8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5"/>
          <p:cNvPicPr preferRelativeResize="0"/>
          <p:nvPr/>
        </p:nvPicPr>
        <p:blipFill rotWithShape="1">
          <a:blip r:embed="rId6">
            <a:alphaModFix amt="80000"/>
          </a:blip>
          <a:srcRect b="0" l="0" r="0" t="0"/>
          <a:stretch/>
        </p:blipFill>
        <p:spPr>
          <a:xfrm>
            <a:off x="5740648" y="4506439"/>
            <a:ext cx="3403352" cy="551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98249" y="4462481"/>
            <a:ext cx="1069897" cy="5984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ogotipo&#10;&#10;Descripción generada automáticamente" id="193" name="Google Shape;193;p15"/>
          <p:cNvPicPr preferRelativeResize="0"/>
          <p:nvPr/>
        </p:nvPicPr>
        <p:blipFill rotWithShape="1">
          <a:blip r:embed="rId8">
            <a:alphaModFix/>
          </a:blip>
          <a:srcRect b="12125" l="6593" r="7526" t="6623"/>
          <a:stretch/>
        </p:blipFill>
        <p:spPr>
          <a:xfrm>
            <a:off x="131067" y="4590546"/>
            <a:ext cx="967182" cy="44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020663" y="4590546"/>
            <a:ext cx="1721558" cy="4672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5"/>
          <p:cNvPicPr preferRelativeResize="0"/>
          <p:nvPr/>
        </p:nvPicPr>
        <p:blipFill rotWithShape="1">
          <a:blip r:embed="rId10">
            <a:alphaModFix amt="80000"/>
          </a:blip>
          <a:srcRect b="0" l="0" r="0" t="0"/>
          <a:stretch/>
        </p:blipFill>
        <p:spPr>
          <a:xfrm>
            <a:off x="7849187" y="34290"/>
            <a:ext cx="1294813" cy="97167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5">
            <a:hlinkClick r:id="rId11"/>
          </p:cNvPr>
          <p:cNvSpPr/>
          <p:nvPr/>
        </p:nvSpPr>
        <p:spPr>
          <a:xfrm>
            <a:off x="6047509" y="3455874"/>
            <a:ext cx="2015836" cy="620973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5400">
            <a:solidFill>
              <a:srgbClr val="3061B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Ir a Validación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2022-10-27T01:28:00Z</dcterms:created>
  <dc:creator>jmansilla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6C18BAFEF85C4CFDAA1A34BFF005109C</vt:lpwstr>
  </property>
  <property fmtid="{D5CDD505-2E9C-101B-9397-08002B2CF9AE}" pid="3" name="KSOProductBuildVer">
    <vt:lpwstr>1033-11.2.0.11210</vt:lpwstr>
  </property>
</Properties>
</file>